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64" r:id="rId3"/>
    <p:sldId id="265" r:id="rId4"/>
    <p:sldId id="266" r:id="rId5"/>
    <p:sldId id="267" r:id="rId6"/>
    <p:sldId id="268" r:id="rId7"/>
    <p:sldId id="330" r:id="rId8"/>
    <p:sldId id="263" r:id="rId9"/>
    <p:sldId id="336" r:id="rId10"/>
    <p:sldId id="33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0E1E30"/>
    <a:srgbClr val="37293A"/>
    <a:srgbClr val="C86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086FC-B0BC-4562-A4A1-CAC042467184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46513-3F7D-4D32-8F82-AC1003EA6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1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1d2fe2fc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1d2fe2fc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31ad81bb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31ad81bb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f6ae25591_1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f6ae25591_1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1d2fe2f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1d2fe2f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80777-50DE-4E8D-B612-5EB49325A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25DD536-C72D-45C4-BD76-A2427AD68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2F0ED2-23BD-4831-9CA7-2AB91C8C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E3EE2B-C940-413F-83A3-51F928FAB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1FE708-A426-41C9-AF0B-FE23921B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87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A3D85-D328-4365-97BD-D9288E1A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614D28-0E02-4D85-9970-0B3AE8F5C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62EE51-CDCB-4B2F-AC6E-FFA518179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D875C1-77B7-4177-804F-F63986A2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39C6FE-6827-4E61-8004-BADE2B93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03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6A9741E-6CB7-4291-AD5E-4ACD5B246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3F13B5-4EF7-4A29-94DF-FB01C9DC0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8F6E6B-C898-449A-94DF-72BA6297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DB71F6-A268-4F2E-9520-80236BC4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85CAF4-C9D0-4DE0-BFD4-B6C70D7A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971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036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7187DE-A653-4BD9-B34C-92E20B95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47EE32-2611-43E0-B16C-5312F45F7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CAD0E0-0362-47B1-B170-324F63EC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8A46B-EE38-4380-BAD4-FA027609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373D73-DE5F-4FCC-931E-7DFA85C3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897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36566-23D8-4E4C-9CF4-CB1B2CA3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A51D56-E290-4D21-A452-C4D05D207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C3F613-1B23-4E91-9CCD-7A871923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83C645-99A1-4867-94CD-9AB90F7D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E71333-0717-44B0-B8AB-B6840A4D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0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694600-AF13-4B5E-BB6C-D44CEB22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67B08C-AF6D-4078-877F-5FB04FF7D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77AF00-10EA-4EC8-896F-A36531B67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24B7AA-CE49-4E00-84E9-71A78BD1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BCE34C-C9E6-433A-9072-177BD9F4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E7C886-9EBE-4A8D-B5F5-52E69D9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16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386692-74EA-440B-B436-58F95725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FA9E0C-CA8B-49AB-B1A5-A3CBB8799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6FFEDF-0294-49D6-B8E8-7FDBBE332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49C740-0318-4A39-BD54-74B917612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C360F7-B782-4D9F-A70A-468B0FCCC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AAE5BB-5040-4867-BFA2-D61CB4594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49614A4-DAEE-4138-85E2-233F4632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CC73597-C309-480C-BCC9-BD7952D8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80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1FB80-95E9-46FD-8D9E-CEBBF14A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3E5266-84C4-4488-9AD9-DF225BC2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2185CCC-8BD6-4D71-9484-A0256C6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9F7131-2FA3-4842-96A1-C5263DF85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7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FA8A532-5EA1-4F18-B77D-ED65E9A8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92CC5E4-DA3D-48DA-8209-0124D42D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37FF93-80C5-41AA-956C-9B1F9411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3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4B1A4-60AB-4D9C-A2E0-1E7501D9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600DA-5402-481A-BBF1-6569C5F1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E71BC75-DA8C-4627-83BA-9770CF097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C4EDC0-495D-4368-A60A-58B585FB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FDE081-F5A1-4585-A403-4A982615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6D3101-6A0F-4906-8F39-E6548FBF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77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986E7C-0D04-4D3D-B003-80BD9FE5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B508098-A00D-40CE-A879-D508DC602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728B4D-1505-4DC7-9052-526F185FB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7AB8BC-AF2A-4869-AE0B-C52F683E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994A004-086D-4920-92E1-731ABFC7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168DEFD-D318-4ECC-8009-055A77E9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9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942F76-4BB4-46AF-9B4F-CC0912A9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876492-15D1-4DD9-AD8F-51C048FF3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BE40F5-5522-4BB5-9226-2A509006E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A45C9-2ADE-4BE7-9E9B-27D2C57DC5DB}" type="datetimeFigureOut">
              <a:rPr lang="it-IT" smtClean="0"/>
              <a:t>02/11/2021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883755-E4B4-4E40-9E54-49CAC001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DBE035-871C-423C-A3B0-5AFC6986B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295C-9CDB-4162-B1DF-2E05BD11D3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212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t="8044" b="3975"/>
          <a:stretch/>
        </p:blipFill>
        <p:spPr>
          <a:xfrm>
            <a:off x="0" y="-1"/>
            <a:ext cx="12192000" cy="5363305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103BA07E-5887-4EC3-B44A-15B08A0C101C}"/>
              </a:ext>
            </a:extLst>
          </p:cNvPr>
          <p:cNvSpPr/>
          <p:nvPr/>
        </p:nvSpPr>
        <p:spPr>
          <a:xfrm>
            <a:off x="0" y="1861"/>
            <a:ext cx="12192000" cy="6856139"/>
          </a:xfrm>
          <a:prstGeom prst="rect">
            <a:avLst/>
          </a:prstGeom>
          <a:solidFill>
            <a:srgbClr val="FF5C0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23EAD-30FB-411E-85B6-3C0DC6A34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2" b="71734"/>
          <a:stretch/>
        </p:blipFill>
        <p:spPr>
          <a:xfrm>
            <a:off x="-19891" y="4980700"/>
            <a:ext cx="12211891" cy="1944229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16387B65-1BE4-46F5-81EF-BDFA3EAB098C}"/>
              </a:ext>
            </a:extLst>
          </p:cNvPr>
          <p:cNvSpPr txBox="1">
            <a:spLocks/>
          </p:cNvSpPr>
          <p:nvPr/>
        </p:nvSpPr>
        <p:spPr>
          <a:xfrm>
            <a:off x="468882" y="843323"/>
            <a:ext cx="11970111" cy="154639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rmAutofit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r>
              <a:rPr lang="it-IT" sz="5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OpenTelemetry</a:t>
            </a:r>
            <a:r>
              <a:rPr lang="it-IT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5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microservices</a:t>
            </a:r>
            <a:r>
              <a:rPr lang="it-IT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it-IT" sz="6000" b="1" i="1" dirty="0">
              <a:solidFill>
                <a:srgbClr val="FF5D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559231E-68D8-447F-B858-99278A46FC53}"/>
              </a:ext>
            </a:extLst>
          </p:cNvPr>
          <p:cNvSpPr txBox="1">
            <a:spLocks/>
          </p:cNvSpPr>
          <p:nvPr/>
        </p:nvSpPr>
        <p:spPr>
          <a:xfrm>
            <a:off x="468882" y="3428069"/>
            <a:ext cx="11631152" cy="62317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Tosato - Software Architect (HUDI </a:t>
            </a:r>
            <a:r>
              <a:rPr lang="it-IT" b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srl</a:t>
            </a:r>
            <a:r>
              <a:rPr lang="it-IT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374E40B-C9A3-4A9F-8CD7-2E96805939CE}"/>
              </a:ext>
            </a:extLst>
          </p:cNvPr>
          <p:cNvSpPr txBox="1"/>
          <p:nvPr/>
        </p:nvSpPr>
        <p:spPr>
          <a:xfrm>
            <a:off x="8455107" y="5483472"/>
            <a:ext cx="3285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E1E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9-10-11 Novembre, 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120FD3-B288-4A56-BFD9-736A9199276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/>
          </a:blip>
          <a:stretch>
            <a:fillRect/>
          </a:stretch>
        </p:blipFill>
        <p:spPr>
          <a:xfrm>
            <a:off x="10547757" y="6090613"/>
            <a:ext cx="1001234" cy="24076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DC50F41-54AA-46AE-AA83-758E7C4B9A3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8" y="5225132"/>
            <a:ext cx="3398796" cy="141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3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8CE5-582B-48DB-B0EB-439E024F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12367"/>
            <a:ext cx="11360800" cy="763600"/>
          </a:xfrm>
        </p:spPr>
        <p:txBody>
          <a:bodyPr/>
          <a:lstStyle/>
          <a:p>
            <a:r>
              <a:rPr lang="en-US" dirty="0" err="1"/>
              <a:t>OpenTelemetryCollector</a:t>
            </a:r>
            <a:r>
              <a:rPr lang="en-US" dirty="0"/>
              <a:t> -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7E7E6-D62B-42FB-972F-C511CF42E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Receiver</a:t>
            </a:r>
          </a:p>
          <a:p>
            <a:endParaRPr lang="en-US" dirty="0">
              <a:solidFill>
                <a:srgbClr val="222222"/>
              </a:solidFill>
              <a:latin typeface="-apple-system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algn="r"/>
            <a:r>
              <a:rPr lang="en-US" dirty="0">
                <a:solidFill>
                  <a:srgbClr val="222222"/>
                </a:solidFill>
                <a:latin typeface="-apple-system"/>
              </a:rPr>
              <a:t>Processor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dirty="0">
              <a:solidFill>
                <a:srgbClr val="222222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Exporter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9A5E1-35F0-4832-B78A-94571989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86" y="1398525"/>
            <a:ext cx="1577695" cy="150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7B26B-D92C-463B-9049-F1B2AE68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85" y="2704484"/>
            <a:ext cx="1827611" cy="1827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F1638-5375-4C0D-8278-BCE01B88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686" y="4532095"/>
            <a:ext cx="1544351" cy="15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2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B3F760B-94CC-4C33-A59B-7246BEE1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30" y="1717264"/>
            <a:ext cx="9755939" cy="342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93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15600" y="15793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Why observability?</a:t>
            </a:r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dirty="0"/>
              <a:t>Microservices create complex interactions.</a:t>
            </a:r>
            <a:endParaRPr sz="3600" dirty="0"/>
          </a:p>
          <a:p>
            <a:r>
              <a:rPr lang="en" sz="3600" dirty="0"/>
              <a:t>Failures don't exactly repeat.</a:t>
            </a:r>
            <a:endParaRPr sz="3600" dirty="0"/>
          </a:p>
          <a:p>
            <a:r>
              <a:rPr lang="en" sz="3600" dirty="0"/>
              <a:t>Debugging multi-tenancy is painful.</a:t>
            </a:r>
            <a:endParaRPr sz="3600" dirty="0"/>
          </a:p>
          <a:p>
            <a:r>
              <a:rPr lang="en" sz="3600" dirty="0"/>
              <a:t>Monitoring no longer can help us.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415600" y="24502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Telemetry aids observability</a:t>
            </a:r>
            <a:endParaRPr dirty="0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dirty="0"/>
              <a:t>Telemetry data isn't observability itself.</a:t>
            </a:r>
            <a:endParaRPr sz="3600" dirty="0"/>
          </a:p>
          <a:p>
            <a:r>
              <a:rPr lang="en" sz="3600" dirty="0"/>
              <a:t>Instrumentation code is </a:t>
            </a:r>
            <a:r>
              <a:rPr lang="en" sz="3600" i="1" dirty="0"/>
              <a:t>how</a:t>
            </a:r>
            <a:r>
              <a:rPr lang="en" sz="3600" dirty="0"/>
              <a:t> we get telemetry.</a:t>
            </a:r>
            <a:endParaRPr sz="3600" dirty="0"/>
          </a:p>
          <a:p>
            <a:r>
              <a:rPr lang="en" sz="3600" dirty="0"/>
              <a:t>Telemetry data can include traces, logs, and/or metrics.</a:t>
            </a:r>
            <a:endParaRPr sz="36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600" b="1" dirty="0"/>
              <a:t>All different </a:t>
            </a:r>
            <a:r>
              <a:rPr lang="en" sz="3600" b="1" i="1" dirty="0"/>
              <a:t>views</a:t>
            </a:r>
            <a:r>
              <a:rPr lang="en" sz="3600" b="1" dirty="0"/>
              <a:t> into the same underlying truth</a:t>
            </a:r>
            <a:r>
              <a:rPr lang="en" sz="3600" dirty="0"/>
              <a:t>.</a:t>
            </a:r>
            <a:endParaRPr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415600" y="24502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Metrics, logs, and traces, oh my!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dirty="0"/>
              <a:t>Metrics</a:t>
            </a:r>
            <a:endParaRPr sz="3600" dirty="0"/>
          </a:p>
          <a:p>
            <a:pPr lvl="1">
              <a:spcBef>
                <a:spcPts val="0"/>
              </a:spcBef>
            </a:pPr>
            <a:r>
              <a:rPr lang="en" sz="3200" dirty="0"/>
              <a:t>Aggregated summary statistics.</a:t>
            </a:r>
            <a:endParaRPr sz="3200" dirty="0"/>
          </a:p>
          <a:p>
            <a:r>
              <a:rPr lang="en" sz="3600" dirty="0"/>
              <a:t>Logs</a:t>
            </a:r>
            <a:endParaRPr sz="3600" dirty="0"/>
          </a:p>
          <a:p>
            <a:pPr lvl="1">
              <a:spcBef>
                <a:spcPts val="0"/>
              </a:spcBef>
            </a:pPr>
            <a:r>
              <a:rPr lang="en" sz="3200" dirty="0"/>
              <a:t>Detailed debugging information emitted by processes.</a:t>
            </a:r>
            <a:endParaRPr sz="3200" dirty="0"/>
          </a:p>
          <a:p>
            <a:r>
              <a:rPr lang="en" sz="3600" dirty="0"/>
              <a:t>Distributed Tracing</a:t>
            </a:r>
            <a:endParaRPr sz="3600" dirty="0"/>
          </a:p>
          <a:p>
            <a:pPr lvl="1">
              <a:spcBef>
                <a:spcPts val="0"/>
              </a:spcBef>
            </a:pPr>
            <a:r>
              <a:rPr lang="en" sz="3200" dirty="0"/>
              <a:t>Provides insights into the full lifecycles, aka </a:t>
            </a:r>
            <a:r>
              <a:rPr lang="en" sz="3200" b="1" dirty="0"/>
              <a:t>traces</a:t>
            </a:r>
            <a:r>
              <a:rPr lang="en" sz="3200" dirty="0"/>
              <a:t> of requests to a system, allowing you to pinpoint failures and performance issues.</a:t>
            </a:r>
            <a:endParaRPr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600" dirty="0"/>
              <a:t>Structured data can be transmuted into any of these!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42B29-CBC2-4F1E-A164-B5BEBA345D43}"/>
              </a:ext>
            </a:extLst>
          </p:cNvPr>
          <p:cNvSpPr txBox="1"/>
          <p:nvPr/>
        </p:nvSpPr>
        <p:spPr>
          <a:xfrm>
            <a:off x="7391055" y="1305800"/>
            <a:ext cx="438534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https://opentelemetry.io/status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415600" y="20148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Tracing</a:t>
            </a:r>
            <a:r>
              <a:rPr lang="en" dirty="0"/>
              <a:t> concepts in a nutshell</a:t>
            </a:r>
            <a:endParaRPr dirty="0"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53213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 dirty="0"/>
              <a:t>Span</a:t>
            </a:r>
            <a:endParaRPr sz="3200" dirty="0"/>
          </a:p>
          <a:p>
            <a:pPr lvl="1">
              <a:spcBef>
                <a:spcPts val="0"/>
              </a:spcBef>
            </a:pPr>
            <a:r>
              <a:rPr lang="en" sz="2800" dirty="0"/>
              <a:t>Represents a </a:t>
            </a:r>
            <a:r>
              <a:rPr lang="en" sz="2800" b="1" dirty="0"/>
              <a:t>single unit of work</a:t>
            </a:r>
            <a:r>
              <a:rPr lang="en" sz="2800" dirty="0"/>
              <a:t> in a system.</a:t>
            </a:r>
            <a:endParaRPr sz="2800" dirty="0"/>
          </a:p>
          <a:p>
            <a:pPr lvl="1">
              <a:spcBef>
                <a:spcPts val="0"/>
              </a:spcBef>
            </a:pPr>
            <a:r>
              <a:rPr lang="en" sz="2800" dirty="0"/>
              <a:t>Typically encapsulates: operation name, a start and finish timestamp, the parent span identifier, the span identifier, and context items.</a:t>
            </a:r>
            <a:endParaRPr sz="2800" dirty="0"/>
          </a:p>
          <a:p>
            <a:r>
              <a:rPr lang="en" sz="3200" dirty="0"/>
              <a:t>Trace</a:t>
            </a:r>
            <a:endParaRPr sz="3200" dirty="0"/>
          </a:p>
          <a:p>
            <a:pPr lvl="1">
              <a:spcBef>
                <a:spcPts val="0"/>
              </a:spcBef>
            </a:pPr>
            <a:r>
              <a:rPr lang="en" sz="2800" dirty="0"/>
              <a:t>Defined implicitly by its </a:t>
            </a:r>
            <a:r>
              <a:rPr lang="en" sz="2800" b="1" dirty="0"/>
              <a:t>spans</a:t>
            </a:r>
            <a:r>
              <a:rPr lang="en" sz="2800" dirty="0"/>
              <a:t>. A </a:t>
            </a:r>
            <a:r>
              <a:rPr lang="en" sz="2800" b="1" dirty="0"/>
              <a:t>trace</a:t>
            </a:r>
            <a:r>
              <a:rPr lang="en" sz="2800" dirty="0"/>
              <a:t> can be thought of as a directed acyclic graph of </a:t>
            </a:r>
            <a:r>
              <a:rPr lang="en" sz="2800" b="1" dirty="0"/>
              <a:t>spans</a:t>
            </a:r>
            <a:r>
              <a:rPr lang="en" sz="2800" dirty="0"/>
              <a:t> where the edges between </a:t>
            </a:r>
            <a:r>
              <a:rPr lang="en" sz="2800" b="1" dirty="0"/>
              <a:t>spans</a:t>
            </a:r>
            <a:r>
              <a:rPr lang="en" sz="2800" dirty="0"/>
              <a:t> are defined as parent/child relationships.</a:t>
            </a:r>
            <a:endParaRPr sz="2800" dirty="0"/>
          </a:p>
          <a:p>
            <a:r>
              <a:rPr lang="en" sz="3200" dirty="0"/>
              <a:t>DistributedContext</a:t>
            </a:r>
            <a:endParaRPr sz="3200" dirty="0"/>
          </a:p>
          <a:p>
            <a:pPr lvl="1">
              <a:spcBef>
                <a:spcPts val="0"/>
              </a:spcBef>
            </a:pPr>
            <a:r>
              <a:rPr lang="en" sz="2800" dirty="0"/>
              <a:t>Contains the tracing identifiers, tags, and options that are propagated from parent to child </a:t>
            </a:r>
            <a:r>
              <a:rPr lang="en" sz="2800" b="1" dirty="0"/>
              <a:t>spans</a:t>
            </a:r>
            <a:endParaRPr sz="2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E6ED-432F-4649-94CB-49A79449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1880"/>
            <a:ext cx="11360800" cy="763600"/>
          </a:xfrm>
        </p:spPr>
        <p:txBody>
          <a:bodyPr/>
          <a:lstStyle/>
          <a:p>
            <a:r>
              <a:rPr lang="en" dirty="0"/>
              <a:t>Tracing concepts in a nutshell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A9ED4-D1FF-424F-B29C-C616A0015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2AD2B6-1366-41F6-8014-8263C1FD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1655328"/>
            <a:ext cx="11360800" cy="38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0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B383-9AF0-4542-BA14-FDBDCC84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lab architecture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3B5D8F-B58F-44DF-91E2-2C62D349A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7" y="1262939"/>
            <a:ext cx="11339909" cy="5229936"/>
          </a:xfrm>
        </p:spPr>
      </p:pic>
    </p:spTree>
    <p:extLst>
      <p:ext uri="{BB962C8B-B14F-4D97-AF65-F5344CB8AC3E}">
        <p14:creationId xmlns:p14="http://schemas.microsoft.com/office/powerpoint/2010/main" val="277168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B6E3-DAF8-439E-A903-A0B695F2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AE7334-8BB8-4775-9DFB-828143012EE4}"/>
              </a:ext>
            </a:extLst>
          </p:cNvPr>
          <p:cNvGrpSpPr/>
          <p:nvPr/>
        </p:nvGrpSpPr>
        <p:grpSpPr>
          <a:xfrm>
            <a:off x="930103" y="2833367"/>
            <a:ext cx="2383549" cy="2383549"/>
            <a:chOff x="4378325" y="2157413"/>
            <a:chExt cx="392113" cy="392113"/>
          </a:xfrm>
        </p:grpSpPr>
        <p:sp>
          <p:nvSpPr>
            <p:cNvPr id="5" name="Oval 113">
              <a:extLst>
                <a:ext uri="{FF2B5EF4-FFF2-40B4-BE49-F238E27FC236}">
                  <a16:creationId xmlns:a16="http://schemas.microsoft.com/office/drawing/2014/main" id="{B4DE319D-131F-4383-AC21-1DA265E58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4">
              <a:extLst>
                <a:ext uri="{FF2B5EF4-FFF2-40B4-BE49-F238E27FC236}">
                  <a16:creationId xmlns:a16="http://schemas.microsoft.com/office/drawing/2014/main" id="{61AE7BD0-17AC-4809-8949-15576F80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9F9637D-67FA-45C4-9FBC-C5C52435D4CE}"/>
              </a:ext>
            </a:extLst>
          </p:cNvPr>
          <p:cNvSpPr txBox="1"/>
          <p:nvPr/>
        </p:nvSpPr>
        <p:spPr>
          <a:xfrm>
            <a:off x="3479688" y="3301866"/>
            <a:ext cx="82967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https://github.com/andreatosato/Codemotion-2021-11</a:t>
            </a:r>
          </a:p>
        </p:txBody>
      </p:sp>
    </p:spTree>
    <p:extLst>
      <p:ext uri="{BB962C8B-B14F-4D97-AF65-F5344CB8AC3E}">
        <p14:creationId xmlns:p14="http://schemas.microsoft.com/office/powerpoint/2010/main" val="4081124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262</Words>
  <Application>Microsoft Office PowerPoint</Application>
  <PresentationFormat>Widescreen</PresentationFormat>
  <Paragraphs>41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Titillium Web</vt:lpstr>
      <vt:lpstr>Tema di Office</vt:lpstr>
      <vt:lpstr>PowerPoint Presentation</vt:lpstr>
      <vt:lpstr>PowerPoint Presentation</vt:lpstr>
      <vt:lpstr>Why observability?</vt:lpstr>
      <vt:lpstr>Telemetry aids observability</vt:lpstr>
      <vt:lpstr>Metrics, logs, and traces, oh my!</vt:lpstr>
      <vt:lpstr>Tracing concepts in a nutshell</vt:lpstr>
      <vt:lpstr>Tracing concepts in a nutshell</vt:lpstr>
      <vt:lpstr>Our lab architecture</vt:lpstr>
      <vt:lpstr>PowerPoint Presentation</vt:lpstr>
      <vt:lpstr>OpenTelemetryCollector - Component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Lady Blue</dc:creator>
  <cp:lastModifiedBy>Andrea Tosato</cp:lastModifiedBy>
  <cp:revision>24</cp:revision>
  <dcterms:created xsi:type="dcterms:W3CDTF">2020-09-10T15:11:09Z</dcterms:created>
  <dcterms:modified xsi:type="dcterms:W3CDTF">2021-11-02T15:20:30Z</dcterms:modified>
</cp:coreProperties>
</file>